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2" r:id="rId6"/>
    <p:sldId id="261" r:id="rId7"/>
    <p:sldId id="263" r:id="rId8"/>
    <p:sldId id="264" r:id="rId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560" autoAdjust="0"/>
  </p:normalViewPr>
  <p:slideViewPr>
    <p:cSldViewPr>
      <p:cViewPr varScale="1">
        <p:scale>
          <a:sx n="99" d="100"/>
          <a:sy n="99" d="100"/>
        </p:scale>
        <p:origin x="-970" y="-7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24863-620A-4FE6-84D1-C1D4D6C785BD}" type="datetimeFigureOut">
              <a:rPr lang="ru-RU" smtClean="0"/>
              <a:t>10.04.2015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F1122B-0EDA-4D59-8E16-3926A9695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627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1122B-0EDA-4D59-8E16-3926A9695AD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751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1122B-0EDA-4D59-8E16-3926A9695AD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669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1122B-0EDA-4D59-8E16-3926A9695AD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669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1122B-0EDA-4D59-8E16-3926A9695AD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669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1122B-0EDA-4D59-8E16-3926A9695AD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6699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1122B-0EDA-4D59-8E16-3926A9695AD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6699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1122B-0EDA-4D59-8E16-3926A9695AD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6699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1122B-0EDA-4D59-8E16-3926A9695AD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669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3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322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7626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567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049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60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6715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369219"/>
            <a:ext cx="386715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267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9" y="1260872"/>
            <a:ext cx="3868737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9" y="1878806"/>
            <a:ext cx="3868737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788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788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887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50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333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845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53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51104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076" y="51470"/>
            <a:ext cx="2278819" cy="33446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42" y="4613550"/>
            <a:ext cx="9148542" cy="52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273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korabelnikov@powersecurity.ru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OpenSSL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прошлое, настоящее и будущее </a:t>
            </a:r>
            <a:r>
              <a:rPr lang="ru-RU" sz="3600" dirty="0" smtClean="0"/>
              <a:t>онлайн </a:t>
            </a:r>
            <a:r>
              <a:rPr lang="ru-RU" sz="3600" dirty="0"/>
              <a:t>безопасности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0446"/>
            <a:ext cx="1907704" cy="515080"/>
          </a:xfrm>
          <a:prstGeom prst="rect">
            <a:avLst/>
          </a:prstGeom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5220072" y="4443958"/>
            <a:ext cx="3779912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 smtClean="0"/>
              <a:t>Корабельников Николай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94022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143000"/>
            <a:ext cx="7886700" cy="326350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 err="1" smtClean="0"/>
              <a:t>SSLeay</a:t>
            </a:r>
            <a:r>
              <a:rPr lang="en-US" sz="3600" dirty="0" smtClean="0"/>
              <a:t> (Eric Andrew Young, Tim Hudson) 199</a:t>
            </a:r>
            <a:r>
              <a:rPr lang="ru-RU" sz="3600" dirty="0" smtClean="0"/>
              <a:t>5-1998</a:t>
            </a:r>
            <a:r>
              <a:rPr lang="en-US" sz="3600" dirty="0" smtClean="0"/>
              <a:t> -&gt; RSA BSAFE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1998 – 0.9.1c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2010 – 1.0.0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3600" dirty="0" smtClean="0"/>
              <a:t>2015 </a:t>
            </a:r>
            <a:r>
              <a:rPr lang="en-US" sz="3600" dirty="0"/>
              <a:t>–</a:t>
            </a:r>
            <a:r>
              <a:rPr lang="ru-RU" sz="3600" dirty="0" smtClean="0"/>
              <a:t> 1.0.2</a:t>
            </a:r>
            <a:r>
              <a:rPr lang="en-US" sz="3600" dirty="0" smtClean="0"/>
              <a:t>a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74337" y="0"/>
            <a:ext cx="58674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История</a:t>
            </a:r>
            <a:endParaRPr lang="ru-RU" sz="22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01ED-81AC-44AF-ADE4-6C71524BF55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59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143000"/>
            <a:ext cx="7886700" cy="326350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 err="1" smtClean="0"/>
              <a:t>Apache+nginx</a:t>
            </a:r>
            <a:r>
              <a:rPr lang="en-US" sz="3600" dirty="0" smtClean="0"/>
              <a:t> – 65%</a:t>
            </a:r>
            <a:r>
              <a:rPr lang="ru-RU" sz="3600" dirty="0" smtClean="0"/>
              <a:t>*</a:t>
            </a:r>
            <a:endParaRPr lang="en-US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Email </a:t>
            </a:r>
            <a:r>
              <a:rPr lang="ru-RU" sz="3600" dirty="0" smtClean="0"/>
              <a:t>сервера </a:t>
            </a:r>
            <a:r>
              <a:rPr lang="en-US" sz="3600" dirty="0" smtClean="0"/>
              <a:t>SMTP, POP, IMAP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XMPP</a:t>
            </a:r>
            <a:endParaRPr lang="ru-RU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VPN</a:t>
            </a:r>
            <a:endParaRPr lang="ru-RU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3600" dirty="0" smtClean="0"/>
              <a:t>…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55777" y="-1"/>
            <a:ext cx="65859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Распространение использования</a:t>
            </a:r>
            <a:endParaRPr lang="ru-RU" sz="22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01ED-81AC-44AF-ADE4-6C71524BF55D}" type="slidenum">
              <a:rPr lang="ru-RU" smtClean="0"/>
              <a:t>3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076056" y="4269036"/>
            <a:ext cx="3633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*Исследование </a:t>
            </a:r>
            <a:r>
              <a:rPr lang="en-US" dirty="0" err="1" smtClean="0"/>
              <a:t>Netcraft</a:t>
            </a:r>
            <a:r>
              <a:rPr lang="en-US" dirty="0" smtClean="0"/>
              <a:t>, </a:t>
            </a:r>
            <a:r>
              <a:rPr lang="ru-RU" dirty="0" smtClean="0"/>
              <a:t>март 2015</a:t>
            </a:r>
          </a:p>
        </p:txBody>
      </p:sp>
    </p:spTree>
    <p:extLst>
      <p:ext uri="{BB962C8B-B14F-4D97-AF65-F5344CB8AC3E}">
        <p14:creationId xmlns:p14="http://schemas.microsoft.com/office/powerpoint/2010/main" val="27760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71800" y="-1"/>
            <a:ext cx="636993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Значение 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Source </a:t>
            </a:r>
            <a:r>
              <a:rPr lang="ru-RU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распространении 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SSL/TLS</a:t>
            </a:r>
            <a:endParaRPr lang="ru-RU" sz="22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01ED-81AC-44AF-ADE4-6C71524BF55D}" type="slidenum">
              <a:rPr lang="ru-RU" smtClean="0"/>
              <a:t>4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264" y="2506699"/>
            <a:ext cx="3631648" cy="980545"/>
          </a:xfrm>
          <a:prstGeom prst="rect">
            <a:avLst/>
          </a:prstGeom>
        </p:spPr>
      </p:pic>
      <p:pic>
        <p:nvPicPr>
          <p:cNvPr id="1029" name="Picture 5" descr="C:\Users\user\ownCloud\PCWeek\ROSS2015\gnutls-logo-nobackgroun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5124" y="3453455"/>
            <a:ext cx="708781" cy="647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user\ownCloud\PCWeek\ROSS2015\283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17" y="2067694"/>
            <a:ext cx="526395" cy="526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user\ownCloud\PCWeek\ROSS2015\Padlock-gold-small_with_label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607" y="1159657"/>
            <a:ext cx="3528392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Нашивка 7"/>
          <p:cNvSpPr/>
          <p:nvPr/>
        </p:nvSpPr>
        <p:spPr>
          <a:xfrm>
            <a:off x="4355976" y="2642470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Нашивка 14"/>
          <p:cNvSpPr/>
          <p:nvPr/>
        </p:nvSpPr>
        <p:spPr>
          <a:xfrm>
            <a:off x="4879456" y="2643758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Нашивка 15"/>
          <p:cNvSpPr/>
          <p:nvPr/>
        </p:nvSpPr>
        <p:spPr>
          <a:xfrm>
            <a:off x="3851920" y="2643758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53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143000"/>
            <a:ext cx="7886700" cy="326350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PKCS#11 - engine_pkcs11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3600" dirty="0" smtClean="0"/>
              <a:t>Для </a:t>
            </a:r>
            <a:r>
              <a:rPr lang="en-US" sz="3600" dirty="0" smtClean="0"/>
              <a:t>HSM (Thales </a:t>
            </a:r>
            <a:r>
              <a:rPr lang="en-US" sz="3600" dirty="0" err="1" smtClean="0"/>
              <a:t>nCipher</a:t>
            </a:r>
            <a:r>
              <a:rPr lang="en-US" sz="3600" dirty="0" smtClean="0"/>
              <a:t> CHIL, …)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3600" dirty="0" smtClean="0"/>
              <a:t>ГОСТ - </a:t>
            </a:r>
            <a:r>
              <a:rPr lang="en-US" sz="3600" dirty="0" err="1" smtClean="0"/>
              <a:t>engine_gost</a:t>
            </a:r>
            <a:endParaRPr lang="ru-RU" sz="3600" dirty="0"/>
          </a:p>
          <a:p>
            <a:pPr>
              <a:buFont typeface="Wingdings" panose="05000000000000000000" pitchFamily="2" charset="2"/>
              <a:buChar char="§"/>
            </a:pPr>
            <a:endParaRPr lang="ru-RU" sz="36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555777" y="-1"/>
            <a:ext cx="65859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engines</a:t>
            </a:r>
            <a:endParaRPr lang="ru-RU" sz="22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01ED-81AC-44AF-ADE4-6C71524BF55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98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143000"/>
            <a:ext cx="6751662" cy="326350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 err="1" smtClean="0"/>
              <a:t>HeartBleed</a:t>
            </a:r>
            <a:r>
              <a:rPr lang="ru-RU" sz="3600" dirty="0" smtClean="0"/>
              <a:t>,</a:t>
            </a:r>
            <a:r>
              <a:rPr lang="en-US" sz="3600" dirty="0" smtClean="0"/>
              <a:t> FREAK</a:t>
            </a:r>
            <a:endParaRPr lang="ru-RU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3600" dirty="0" smtClean="0"/>
              <a:t>Какая </a:t>
            </a:r>
            <a:r>
              <a:rPr lang="ru-RU" sz="3600" dirty="0" smtClean="0"/>
              <a:t>вероятность, </a:t>
            </a:r>
            <a:r>
              <a:rPr lang="ru-RU" sz="3600" dirty="0" smtClean="0"/>
              <a:t>что в закрытом крипто-ПО есть закладка?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3600" dirty="0" smtClean="0"/>
              <a:t>Возможность поиска багов - еще не гарантия безопасности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55777" y="-1"/>
            <a:ext cx="65859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</a:t>
            </a:r>
            <a:r>
              <a:rPr lang="ru-RU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опасно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2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01ED-81AC-44AF-ADE4-6C71524BF55D}" type="slidenum">
              <a:rPr lang="ru-RU" smtClean="0"/>
              <a:t>6</a:t>
            </a:fld>
            <a:endParaRPr lang="ru-RU"/>
          </a:p>
        </p:txBody>
      </p:sp>
      <p:pic>
        <p:nvPicPr>
          <p:cNvPr id="1027" name="Picture 3" descr="C:\Users\user\ownCloud\PCWeek\ROSS2015\snowde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573" y="1390648"/>
            <a:ext cx="1800200" cy="2571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790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143000"/>
            <a:ext cx="7886700" cy="3444974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 err="1" smtClean="0"/>
              <a:t>OpenSSL</a:t>
            </a:r>
            <a:r>
              <a:rPr lang="en-US" sz="3600" dirty="0" smtClean="0"/>
              <a:t> Roadmap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3200" dirty="0" smtClean="0"/>
              <a:t>Код</a:t>
            </a:r>
            <a:endParaRPr lang="ru-RU" sz="32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3200" dirty="0" smtClean="0"/>
              <a:t>Документация</a:t>
            </a:r>
            <a:endParaRPr lang="ru-RU" sz="32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 smtClean="0"/>
              <a:t>API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3200" dirty="0" smtClean="0"/>
              <a:t>Стратегия релизов (</a:t>
            </a:r>
            <a:r>
              <a:rPr lang="en-US" sz="3200" dirty="0" smtClean="0"/>
              <a:t>EOL: </a:t>
            </a:r>
            <a:r>
              <a:rPr lang="ru-RU" sz="3200" dirty="0" smtClean="0"/>
              <a:t>0.9.8, 1.0.0 – конец 2015; </a:t>
            </a:r>
            <a:r>
              <a:rPr lang="en-US" sz="3200" dirty="0" smtClean="0"/>
              <a:t>1.0.1</a:t>
            </a:r>
            <a:r>
              <a:rPr lang="ru-RU" sz="3200" dirty="0" smtClean="0"/>
              <a:t>, 1.0.2(?)</a:t>
            </a:r>
            <a:r>
              <a:rPr lang="en-US" sz="3200" dirty="0" smtClean="0"/>
              <a:t> – </a:t>
            </a:r>
            <a:r>
              <a:rPr lang="ru-RU" sz="3200" dirty="0" smtClean="0"/>
              <a:t>конец 2016.  </a:t>
            </a:r>
            <a:r>
              <a:rPr lang="en-US" sz="3200" dirty="0" smtClean="0"/>
              <a:t>LTS</a:t>
            </a:r>
            <a:r>
              <a:rPr lang="ru-RU" sz="3200" dirty="0" smtClean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 smtClean="0"/>
              <a:t>IPv6</a:t>
            </a:r>
            <a:r>
              <a:rPr lang="ru-RU" sz="3200" dirty="0" smtClean="0"/>
              <a:t>, </a:t>
            </a:r>
            <a:r>
              <a:rPr lang="en-US" sz="3200" dirty="0" smtClean="0"/>
              <a:t>TLS 1.3</a:t>
            </a:r>
            <a:r>
              <a:rPr lang="ru-RU" sz="3200" dirty="0" smtClean="0"/>
              <a:t>, </a:t>
            </a:r>
            <a:r>
              <a:rPr lang="en-US" sz="3200" dirty="0" smtClean="0"/>
              <a:t>DANE</a:t>
            </a:r>
            <a:r>
              <a:rPr lang="ru-RU" sz="3200" dirty="0" smtClean="0"/>
              <a:t>, </a:t>
            </a:r>
            <a:r>
              <a:rPr lang="en-US" sz="3200" dirty="0" smtClean="0"/>
              <a:t>…</a:t>
            </a:r>
            <a:endParaRPr lang="en-US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SSL/TLS - </a:t>
            </a:r>
            <a:r>
              <a:rPr lang="ru-RU" sz="3600" dirty="0" smtClean="0"/>
              <a:t>требование будущего</a:t>
            </a:r>
            <a:endParaRPr lang="en-US" sz="3600" dirty="0"/>
          </a:p>
          <a:p>
            <a:pPr>
              <a:buFont typeface="Wingdings" panose="05000000000000000000" pitchFamily="2" charset="2"/>
              <a:buChar char="§"/>
            </a:pPr>
            <a:endParaRPr lang="en-US" sz="36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555777" y="-1"/>
            <a:ext cx="65859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Будущее онлайн безопасности</a:t>
            </a:r>
            <a:endParaRPr lang="ru-RU" sz="22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01ED-81AC-44AF-ADE4-6C71524BF55D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55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55777" y="-1"/>
            <a:ext cx="65859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</a:t>
            </a:r>
            <a:r>
              <a:rPr lang="ru-RU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ие!</a:t>
            </a:r>
            <a:endParaRPr lang="ru-RU" sz="22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01ED-81AC-44AF-ADE4-6C71524BF55D}" type="slidenum">
              <a:rPr lang="ru-RU" smtClean="0"/>
              <a:t>8</a:t>
            </a:fld>
            <a:endParaRPr lang="ru-RU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684384" y="3219822"/>
            <a:ext cx="4425721" cy="1311135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dirty="0" smtClean="0"/>
              <a:t>Корабельников Николай</a:t>
            </a:r>
            <a:endParaRPr lang="en-US" dirty="0" smtClean="0"/>
          </a:p>
          <a:p>
            <a:pPr algn="l"/>
            <a:r>
              <a:rPr lang="en-US" dirty="0" smtClean="0">
                <a:hlinkClick r:id="rId3"/>
              </a:rPr>
              <a:t>korabelnikov@powersecurity.ru</a:t>
            </a:r>
            <a:endParaRPr lang="en-US" dirty="0" smtClean="0"/>
          </a:p>
          <a:p>
            <a:endParaRPr lang="en-US" sz="3600" dirty="0" smtClean="0"/>
          </a:p>
        </p:txBody>
      </p:sp>
      <p:pic>
        <p:nvPicPr>
          <p:cNvPr id="2055" name="Picture 7" descr="C:\Users\user\Downloads\back [Korabelnikov](1).ep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61" y="607475"/>
            <a:ext cx="4088015" cy="4124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109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S_theme2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S_theme2" id="{C04D3CBE-6656-4EA7-8639-CF47D726A192}" vid="{9CD68E9C-60A6-489F-8E0D-E3458A6B4E88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PS_HCE_lite</Template>
  <TotalTime>8815</TotalTime>
  <Words>167</Words>
  <Application>Microsoft Office PowerPoint</Application>
  <PresentationFormat>Экран (16:9)</PresentationFormat>
  <Paragraphs>50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PS_theme2</vt:lpstr>
      <vt:lpstr>OpenSSL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OpenSSL</dc:title>
  <dc:creator>user</dc:creator>
  <cp:lastModifiedBy>user</cp:lastModifiedBy>
  <cp:revision>70</cp:revision>
  <dcterms:created xsi:type="dcterms:W3CDTF">2015-03-25T07:06:15Z</dcterms:created>
  <dcterms:modified xsi:type="dcterms:W3CDTF">2015-04-10T07:25:43Z</dcterms:modified>
</cp:coreProperties>
</file>